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6" r:id="rId2"/>
    <p:sldId id="722" r:id="rId3"/>
    <p:sldId id="1009" r:id="rId4"/>
    <p:sldId id="988" r:id="rId5"/>
    <p:sldId id="962" r:id="rId6"/>
    <p:sldId id="989" r:id="rId7"/>
    <p:sldId id="990" r:id="rId8"/>
    <p:sldId id="987" r:id="rId9"/>
    <p:sldId id="993" r:id="rId10"/>
    <p:sldId id="991" r:id="rId11"/>
    <p:sldId id="1020" r:id="rId12"/>
    <p:sldId id="994" r:id="rId13"/>
    <p:sldId id="992" r:id="rId14"/>
    <p:sldId id="996" r:id="rId15"/>
    <p:sldId id="997" r:id="rId16"/>
    <p:sldId id="1002" r:id="rId17"/>
    <p:sldId id="1003" r:id="rId18"/>
    <p:sldId id="998" r:id="rId19"/>
    <p:sldId id="1007" r:id="rId20"/>
    <p:sldId id="999" r:id="rId21"/>
    <p:sldId id="1006" r:id="rId22"/>
    <p:sldId id="1004" r:id="rId23"/>
    <p:sldId id="1005" r:id="rId24"/>
    <p:sldId id="1008" r:id="rId25"/>
    <p:sldId id="1000" r:id="rId26"/>
    <p:sldId id="1001" r:id="rId27"/>
    <p:sldId id="1022" r:id="rId28"/>
    <p:sldId id="1012" r:id="rId29"/>
    <p:sldId id="1014" r:id="rId30"/>
    <p:sldId id="1013" r:id="rId31"/>
    <p:sldId id="746" r:id="rId32"/>
    <p:sldId id="1021" r:id="rId33"/>
    <p:sldId id="995" r:id="rId34"/>
    <p:sldId id="1023" r:id="rId35"/>
    <p:sldId id="1025" r:id="rId36"/>
    <p:sldId id="1026" r:id="rId37"/>
    <p:sldId id="1027" r:id="rId38"/>
    <p:sldId id="1024" r:id="rId39"/>
    <p:sldId id="1011" r:id="rId40"/>
    <p:sldId id="1029" r:id="rId41"/>
    <p:sldId id="1030" r:id="rId42"/>
    <p:sldId id="1031" r:id="rId43"/>
    <p:sldId id="1032" r:id="rId44"/>
    <p:sldId id="1033" r:id="rId45"/>
    <p:sldId id="1034" r:id="rId46"/>
    <p:sldId id="1040" r:id="rId47"/>
    <p:sldId id="1028" r:id="rId48"/>
    <p:sldId id="1036" r:id="rId49"/>
    <p:sldId id="1035" r:id="rId50"/>
    <p:sldId id="1037" r:id="rId51"/>
    <p:sldId id="1041" r:id="rId52"/>
    <p:sldId id="1042" r:id="rId53"/>
    <p:sldId id="1044" r:id="rId54"/>
    <p:sldId id="1045" r:id="rId55"/>
    <p:sldId id="1043" r:id="rId56"/>
    <p:sldId id="1046" r:id="rId57"/>
    <p:sldId id="1047" r:id="rId58"/>
    <p:sldId id="1048" r:id="rId59"/>
    <p:sldId id="1049" r:id="rId60"/>
    <p:sldId id="1039" r:id="rId61"/>
    <p:sldId id="1050" r:id="rId62"/>
    <p:sldId id="1038" r:id="rId63"/>
    <p:sldId id="1015" r:id="rId64"/>
    <p:sldId id="1016" r:id="rId65"/>
    <p:sldId id="1017" r:id="rId66"/>
    <p:sldId id="1018" r:id="rId67"/>
    <p:sldId id="1019" r:id="rId68"/>
    <p:sldId id="1051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2" autoAdjust="0"/>
    <p:restoredTop sz="96195" autoAdjust="0"/>
  </p:normalViewPr>
  <p:slideViewPr>
    <p:cSldViewPr>
      <p:cViewPr varScale="1">
        <p:scale>
          <a:sx n="89" d="100"/>
          <a:sy n="89" d="100"/>
        </p:scale>
        <p:origin x="68" y="408"/>
      </p:cViewPr>
      <p:guideLst/>
    </p:cSldViewPr>
  </p:slideViewPr>
  <p:outlineViewPr>
    <p:cViewPr>
      <p:scale>
        <a:sx n="33" d="100"/>
        <a:sy n="33" d="100"/>
      </p:scale>
      <p:origin x="0" y="-1216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8.xml"/><Relationship Id="rId2" Type="http://schemas.openxmlformats.org/officeDocument/2006/relationships/slide" Target="slides/slide38.xml"/><Relationship Id="rId1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UD9.3 Desarrollo de videojuegos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Movimiento de la cámara de visualización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teclas: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Flechas ⬅ ➡: desplaza izquierda-derecha la cámara.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Flechas ⬆ ⬇: zoom-in y zoom-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ratón: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 herramienta mano seleccionada al hacer clic y arrastrar: se desplaza en horizontal y vertical la cámara.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Botón central (rueda) del ratón: misma acción que la línea anterior.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CTRL + ALT + clic izquierdo: misma acción que la línea anterior.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botón derecho pulsado: se rota la cámara sobre sí misma.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 + clic izquierdo: rota la cámara sobre el punto central de la visualización.</a:t>
            </a:r>
          </a:p>
        </p:txBody>
      </p:sp>
    </p:spTree>
    <p:extLst>
      <p:ext uri="{BB962C8B-B14F-4D97-AF65-F5344CB8AC3E}">
        <p14:creationId xmlns:p14="http://schemas.microsoft.com/office/powerpoint/2010/main" val="41004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Movimiento de la cámara de visualización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mover/alinear con la visualización.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 es útil con las cámaras porque permiten alinear la cámara a la vista de visualización para que al ejecutar el juego sea esa orientación vista la que se vea.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B86B17-4248-467A-8DE8-868F728F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"/>
          <a:stretch/>
        </p:blipFill>
        <p:spPr>
          <a:xfrm>
            <a:off x="5022503" y="3717032"/>
            <a:ext cx="2146994" cy="26611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722724-5EE5-4377-8E20-D1998E140826}"/>
              </a:ext>
            </a:extLst>
          </p:cNvPr>
          <p:cNvCxnSpPr>
            <a:cxnSpLocks/>
          </p:cNvCxnSpPr>
          <p:nvPr/>
        </p:nvCxnSpPr>
        <p:spPr>
          <a:xfrm flipV="1">
            <a:off x="4242371" y="6062518"/>
            <a:ext cx="1267333" cy="30627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28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ha indicado anteriormente, si se está desarrollando un juego en 2D interesa cambiar la visualización de la escena para que se ajuste a la visualización del juego teniendo el eje z en horizontal y el eje y en vertical.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65AF76-44AA-4559-9F65-B00C4CBA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914900"/>
            <a:ext cx="5217317" cy="30992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F578F4-CB99-46BD-87DC-A0B450994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" t="732" r="509" b="499"/>
          <a:stretch/>
        </p:blipFill>
        <p:spPr>
          <a:xfrm>
            <a:off x="518642" y="2904051"/>
            <a:ext cx="5217317" cy="31012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1EBC2E7-E068-4451-B644-1EC6D725CBBC}"/>
              </a:ext>
            </a:extLst>
          </p:cNvPr>
          <p:cNvCxnSpPr>
            <a:cxnSpLocks/>
          </p:cNvCxnSpPr>
          <p:nvPr/>
        </p:nvCxnSpPr>
        <p:spPr>
          <a:xfrm flipV="1">
            <a:off x="3863752" y="3547918"/>
            <a:ext cx="1267333" cy="30627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25AE11C-55E2-4242-9732-DA0866C4AEC8}"/>
              </a:ext>
            </a:extLst>
          </p:cNvPr>
          <p:cNvCxnSpPr>
            <a:cxnSpLocks/>
          </p:cNvCxnSpPr>
          <p:nvPr/>
        </p:nvCxnSpPr>
        <p:spPr>
          <a:xfrm flipV="1">
            <a:off x="9792691" y="3547115"/>
            <a:ext cx="1267333" cy="30627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1163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Agregando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agregar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 se puede hacer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derecho sobre la zona de elementos de la escena (jerarquía) o bien se puede pulsar la opción del menú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opción del menú ofrece además acciones a realizar sobre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 está seleccionado.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CC7787-0E1B-4EED-8A41-982CF638C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/>
          <a:stretch/>
        </p:blipFill>
        <p:spPr>
          <a:xfrm>
            <a:off x="2207568" y="3717032"/>
            <a:ext cx="3955513" cy="21992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5DF7423-3050-4470-8AE3-7503821D3F16}"/>
              </a:ext>
            </a:extLst>
          </p:cNvPr>
          <p:cNvCxnSpPr>
            <a:cxnSpLocks/>
          </p:cNvCxnSpPr>
          <p:nvPr/>
        </p:nvCxnSpPr>
        <p:spPr>
          <a:xfrm flipH="1">
            <a:off x="3490721" y="3501008"/>
            <a:ext cx="805079" cy="47953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871EAD5-A3AF-44FB-A549-181AAB3E35F3}"/>
              </a:ext>
            </a:extLst>
          </p:cNvPr>
          <p:cNvCxnSpPr>
            <a:cxnSpLocks/>
          </p:cNvCxnSpPr>
          <p:nvPr/>
        </p:nvCxnSpPr>
        <p:spPr>
          <a:xfrm flipH="1" flipV="1">
            <a:off x="3453410" y="5518799"/>
            <a:ext cx="731914" cy="6821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60DCB74-197D-49E1-BCB4-4241609F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20" y="3553467"/>
            <a:ext cx="1966330" cy="29909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6806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Agregando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del tipo de proyecto se tendrán disponibles diferentes tipos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 la escena (desde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Manager se pueden agregar paquetes para ampliar el catálogo).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añadir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vacíos (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que sirven para agrupar otros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así mantener la jerarquía organizada.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existen objetos 3D que serán los primeros con los que se trabajará en clase.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 3D										Proyecto 3D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		Con el paquete 2D Sprite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D2CF7C-95DB-4082-B007-E34EC183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23" y="3639020"/>
            <a:ext cx="3499536" cy="25891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0AD6D3C-8184-4BFC-8384-90E474923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5297"/>
          <a:stretch/>
        </p:blipFill>
        <p:spPr>
          <a:xfrm>
            <a:off x="8904312" y="3639020"/>
            <a:ext cx="2164489" cy="25891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31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Agregando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agregar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 en la jerarquía se permite cambiar el nombre (posteriormente se puede cambiar haciendo clic derecho sobre él en la jerarquía).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Además, al añadir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este se posiciona en el centro de la escena sean cuales sean esas coordenadas.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seleccionar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inspector se puede ver los componentes que tiene, entre ellos se encuentra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indica los valores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B157CB-3D08-4F55-ACD6-A71C1B6D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73" y="3212976"/>
            <a:ext cx="7853454" cy="22322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D5A2E3B-D44E-486D-B7B9-11345682366A}"/>
              </a:ext>
            </a:extLst>
          </p:cNvPr>
          <p:cNvCxnSpPr>
            <a:cxnSpLocks/>
          </p:cNvCxnSpPr>
          <p:nvPr/>
        </p:nvCxnSpPr>
        <p:spPr>
          <a:xfrm flipV="1">
            <a:off x="6837850" y="4293096"/>
            <a:ext cx="1267333" cy="30627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0A410BAF-CCB2-4DF6-8789-C8C1BD3967D3}"/>
              </a:ext>
            </a:extLst>
          </p:cNvPr>
          <p:cNvSpPr/>
          <p:nvPr/>
        </p:nvSpPr>
        <p:spPr>
          <a:xfrm>
            <a:off x="8152606" y="3959419"/>
            <a:ext cx="1888861" cy="54065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9B5C9F1-5989-4DDF-820C-6F8B54BD9DD0}"/>
              </a:ext>
            </a:extLst>
          </p:cNvPr>
          <p:cNvCxnSpPr>
            <a:cxnSpLocks/>
          </p:cNvCxnSpPr>
          <p:nvPr/>
        </p:nvCxnSpPr>
        <p:spPr>
          <a:xfrm flipV="1">
            <a:off x="2610805" y="4229747"/>
            <a:ext cx="0" cy="567405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0524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Agregando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escena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agregan en la jerarquía como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hijos de la escena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la jerarquía, se pueden organizar 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unos dentro de otros arrastrándolos encima del que debe contenerlos o arrastrándolos fuera del que los contiene.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hace clic derecho sobre un objeto en la jerarquía y se añade un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este se añadirá directamente como hijo del que se ha pulsado.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 las modificaciones que se realicen sobre un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afectan a todos los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encuentren dentro de él en la jerarquía.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54704-DBB2-4A31-8613-81A41A5E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49" y="3700468"/>
            <a:ext cx="3831702" cy="19956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001C449-442E-405A-AEEF-5EB1F2A0FBB4}"/>
              </a:ext>
            </a:extLst>
          </p:cNvPr>
          <p:cNvSpPr/>
          <p:nvPr/>
        </p:nvSpPr>
        <p:spPr>
          <a:xfrm>
            <a:off x="4241006" y="3838204"/>
            <a:ext cx="990897" cy="65435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63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Punto pivote de un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un punto pivote situado en su centro.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coordenadas de este punto pivote en la escena es lo que utiliza Unity para realizar todos los cálculos necesarios.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punto pivote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 puede cambiar de sitio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punto pivote también es la referencia cuando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sigue a otro, por ejemplo, una cámara que sigue a un personaje, en este caso la cámara tomará como centro a seguir el punto pivote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quiere que ese centro de seguimiento sea diferente se puede crear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vacío y añadirlo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principal en las coordenadas que se quiera, y a continuación indicar que la cámara siga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vacío.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modificar un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seleccionar o haciendo clic en él en la jerarquía o haciendo clic en él en la visualización de la escena.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hace doble clic en un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jerarquía además de seleccionar el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vista se centrará en ese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hace clic sobre un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visualización además de seleccionar el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vista se centrará donde se hecho doble clic.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 las modificaciones se realicen sobre un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toman como referencia el punto pivote del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varias formas que modificar un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escena.</a:t>
            </a:r>
          </a:p>
        </p:txBody>
      </p:sp>
    </p:spTree>
    <p:extLst>
      <p:ext uri="{BB962C8B-B14F-4D97-AF65-F5344CB8AC3E}">
        <p14:creationId xmlns:p14="http://schemas.microsoft.com/office/powerpoint/2010/main" val="319420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primera es cambiando manualmente sus valores en el inspector.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B157CB-3D08-4F55-ACD6-A71C1B6D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11" t="15447" r="1" b="38213"/>
          <a:stretch/>
        </p:blipFill>
        <p:spPr>
          <a:xfrm>
            <a:off x="4223792" y="3212976"/>
            <a:ext cx="3744416" cy="20222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3CCDB9-25ED-4315-B5D6-DED8EBD43318}"/>
              </a:ext>
            </a:extLst>
          </p:cNvPr>
          <p:cNvCxnSpPr>
            <a:cxnSpLocks/>
          </p:cNvCxnSpPr>
          <p:nvPr/>
        </p:nvCxnSpPr>
        <p:spPr>
          <a:xfrm flipV="1">
            <a:off x="3178108" y="4641391"/>
            <a:ext cx="1267333" cy="30627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D6D36FB0-A9E8-412C-ADF7-50873967C9E8}"/>
              </a:ext>
            </a:extLst>
          </p:cNvPr>
          <p:cNvSpPr/>
          <p:nvPr/>
        </p:nvSpPr>
        <p:spPr>
          <a:xfrm>
            <a:off x="4487774" y="4306379"/>
            <a:ext cx="3480434" cy="67532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muy importante aprender cómo funciona la ventana de visualización de Unity para poder trabajar correctamente con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ventana de visualización es el lugar donde se pueden ver los objetos que forman parte de la escena.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ventana suelen aparecer los llamados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gráfico que ayuda al programador ofreciendo información sobre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escena.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ejemplo, si se selecciona la luz que aparece en la escena se podrá ver cómo aparece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indica la dirección de la luz.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95F11E-7B73-46F6-8462-1950D3EA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" t="3138" r="6534" b="2079"/>
          <a:stretch/>
        </p:blipFill>
        <p:spPr>
          <a:xfrm>
            <a:off x="6490493" y="5334000"/>
            <a:ext cx="1333701" cy="12124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7B42C5-8BF1-4B6E-AB3F-BD3DB10D4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2" t="1712" r="3919" b="6666"/>
          <a:stretch/>
        </p:blipFill>
        <p:spPr>
          <a:xfrm>
            <a:off x="4367808" y="5334000"/>
            <a:ext cx="1333701" cy="12124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7869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indicar que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sitúe en el centro del las coordenadas (0,0,0).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acción puede ser problemática debido a que el punto pivote por defecto se encuentra en su centro, así que al mover a (0,0,0) puede ocurrir algo como lo de la siguiente imagen donde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 la mitad debajo del punto (0,0,0).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DE5FC3-ABF7-4B7E-B159-ABBB0838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79" y="1772816"/>
            <a:ext cx="2363871" cy="18766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2B6FD0-F7C6-4D6B-93BE-73AE66D5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52" y="2126466"/>
            <a:ext cx="2335397" cy="11571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FD60CD5-13FD-468F-AAEE-07FB048E33BC}"/>
              </a:ext>
            </a:extLst>
          </p:cNvPr>
          <p:cNvCxnSpPr>
            <a:cxnSpLocks/>
          </p:cNvCxnSpPr>
          <p:nvPr/>
        </p:nvCxnSpPr>
        <p:spPr>
          <a:xfrm>
            <a:off x="4469491" y="1919074"/>
            <a:ext cx="858600" cy="45039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EF09F81-B220-4681-AA85-D7B73CA081C5}"/>
              </a:ext>
            </a:extLst>
          </p:cNvPr>
          <p:cNvCxnSpPr>
            <a:cxnSpLocks/>
          </p:cNvCxnSpPr>
          <p:nvPr/>
        </p:nvCxnSpPr>
        <p:spPr>
          <a:xfrm flipH="1" flipV="1">
            <a:off x="4604191" y="2502815"/>
            <a:ext cx="534993" cy="152703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F124F89F-C0DD-45C9-AF4D-ADF051DF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40" y="5047271"/>
            <a:ext cx="2887319" cy="14991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2829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inspector situando el ratón encima de una de las coordenadas cambia el icono y permite que al hacer clic y desplazar sin soltar el clic se cambie el valor.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1878B4-A49A-4B3D-809E-E577BEF0C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" t="21650" r="1095" b="41435"/>
          <a:stretch/>
        </p:blipFill>
        <p:spPr>
          <a:xfrm>
            <a:off x="3063317" y="2924944"/>
            <a:ext cx="6065365" cy="31827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D4488B-9717-438A-B961-679D8778A259}"/>
              </a:ext>
            </a:extLst>
          </p:cNvPr>
          <p:cNvCxnSpPr>
            <a:cxnSpLocks/>
          </p:cNvCxnSpPr>
          <p:nvPr/>
        </p:nvCxnSpPr>
        <p:spPr>
          <a:xfrm flipV="1">
            <a:off x="4470102" y="4936368"/>
            <a:ext cx="930608" cy="557721"/>
          </a:xfrm>
          <a:prstGeom prst="straightConnector1">
            <a:avLst/>
          </a:pr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4627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las herramientas vistas anteriormente también se puede modificar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utilizando el ratón.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seleccionarlas aparece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al interactuar con él con el ratón se realizan las acciones requeridas.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funciona de una manera diferente.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61355D-2BFD-4437-AF9E-2A85A229C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"/>
          <a:stretch/>
        </p:blipFill>
        <p:spPr>
          <a:xfrm>
            <a:off x="1703512" y="4058668"/>
            <a:ext cx="549639" cy="2319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FF9B4D2-BEBA-42AE-8617-2D35633E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93" y="4058667"/>
            <a:ext cx="2409618" cy="2319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3CAD6B1-8A67-4A46-9B30-69826DF73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" r="1859"/>
          <a:stretch/>
        </p:blipFill>
        <p:spPr>
          <a:xfrm>
            <a:off x="5791059" y="4058667"/>
            <a:ext cx="2409618" cy="2319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AADA73A-7C4D-4280-9BB0-44C4B0E27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" r="1367"/>
          <a:stretch/>
        </p:blipFill>
        <p:spPr>
          <a:xfrm>
            <a:off x="8596525" y="4058667"/>
            <a:ext cx="2409618" cy="2319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7641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Movimiento solo en el eje X: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Movimiento en los ejes que no son Y (X y Z):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11E4576-01A4-4B73-9F51-023AB845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979" y="4109910"/>
            <a:ext cx="2258449" cy="21222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F489FE5-0C3D-4E17-B386-CEF8CD4C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9"/>
          <a:stretch/>
        </p:blipFill>
        <p:spPr>
          <a:xfrm>
            <a:off x="6816080" y="1412776"/>
            <a:ext cx="2232248" cy="21222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A725078-52C4-4FCB-AF66-179B179C3CB4}"/>
              </a:ext>
            </a:extLst>
          </p:cNvPr>
          <p:cNvCxnSpPr>
            <a:cxnSpLocks/>
          </p:cNvCxnSpPr>
          <p:nvPr/>
        </p:nvCxnSpPr>
        <p:spPr>
          <a:xfrm flipH="1" flipV="1">
            <a:off x="7836085" y="5112852"/>
            <a:ext cx="178706" cy="733245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ECD57B9-D33A-4BD6-80DA-D2E534B5DB03}"/>
              </a:ext>
            </a:extLst>
          </p:cNvPr>
          <p:cNvCxnSpPr>
            <a:cxnSpLocks/>
          </p:cNvCxnSpPr>
          <p:nvPr/>
        </p:nvCxnSpPr>
        <p:spPr>
          <a:xfrm flipH="1" flipV="1">
            <a:off x="8124216" y="2322026"/>
            <a:ext cx="178706" cy="733245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813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usar las herramientas con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utilizar el ajuste por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pasos 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 se pueden cambiar: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realizar las modificaciones por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usar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pulsar la tecla control.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BB71BF-414A-43F6-87AE-25753A29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5" y="2780928"/>
            <a:ext cx="7110790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3396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Modificando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 las modificaciones se realizan tomando como punto de referencia el punto pivote.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realizar modificaciones cambiando el punto de referencia a un vértice de la malla del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esto se debe pulsar la tecla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tras seleccionar la herramienta.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ver como al pulsar la tecla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 mover el ratón sobre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sitúa en el vértice más cercano.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acción se conoce como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permite situar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partir de uno de sus vértices en el vértice de otro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A543A9-F79C-4743-B742-738E87BE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" b="1160"/>
          <a:stretch/>
        </p:blipFill>
        <p:spPr>
          <a:xfrm>
            <a:off x="939476" y="4379119"/>
            <a:ext cx="2338617" cy="2167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6269D0B-C109-4416-9321-3BAE59658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" b="1964"/>
          <a:stretch/>
        </p:blipFill>
        <p:spPr>
          <a:xfrm>
            <a:off x="3600854" y="4379119"/>
            <a:ext cx="2226628" cy="2167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8DE29C-F025-421C-BC78-908B9E9AA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43" y="4381628"/>
            <a:ext cx="2187100" cy="2167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F8BD3E-DEB9-458C-BE95-E2821BDD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868" y="4379119"/>
            <a:ext cx="2272656" cy="2167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9001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Unidades </a:t>
            </a:r>
            <a:r>
              <a:rPr lang="es-ES" sz="3600" b="1" cap="none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medida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 las unidades de medida usadas en Unity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Distancias: metros.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Tamaños: metros.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 (masa): kilogramos.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Tiempo: segundos.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importante tener esto en cuenta ya que el comportamiento de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las físicas va a depender de su tamaño y peso.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B604D7-8E0F-4A77-8B31-0BCE4B76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25" y="2132856"/>
            <a:ext cx="6384032" cy="27986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46424E1-5DA6-4373-AB60-6B5CF638FA4F}"/>
              </a:ext>
            </a:extLst>
          </p:cNvPr>
          <p:cNvCxnSpPr>
            <a:cxnSpLocks/>
          </p:cNvCxnSpPr>
          <p:nvPr/>
        </p:nvCxnSpPr>
        <p:spPr>
          <a:xfrm flipV="1">
            <a:off x="5574804" y="4163368"/>
            <a:ext cx="930608" cy="557721"/>
          </a:xfrm>
          <a:prstGeom prst="straightConnector1">
            <a:avLst/>
          </a:pr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CCF7CD-F7DC-482B-8034-3EBC6F229C76}"/>
              </a:ext>
            </a:extLst>
          </p:cNvPr>
          <p:cNvCxnSpPr>
            <a:cxnSpLocks/>
          </p:cNvCxnSpPr>
          <p:nvPr/>
        </p:nvCxnSpPr>
        <p:spPr>
          <a:xfrm flipV="1">
            <a:off x="8614569" y="3155255"/>
            <a:ext cx="498560" cy="504056"/>
          </a:xfrm>
          <a:prstGeom prst="straightConnector1">
            <a:avLst/>
          </a:pr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766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Materiales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dar aspecto a los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material se hace clic derecho en el gestor de archivos y se selecciona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Material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al crearlo permitirá asignarle un nombre.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Cabe recordar que para mantener la organización de archivos los materiales deben incluirse en una carpeta llamada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carpeta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A82A2C-3A0F-4B37-8C21-2D7286B1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068960"/>
            <a:ext cx="4778406" cy="22322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12C3F7-1B62-4E34-886B-FEA65600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96" y="3068960"/>
            <a:ext cx="3926694" cy="22322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888FA70-E224-4B1C-8AD9-E121FB836A22}"/>
              </a:ext>
            </a:extLst>
          </p:cNvPr>
          <p:cNvCxnSpPr>
            <a:cxnSpLocks/>
          </p:cNvCxnSpPr>
          <p:nvPr/>
        </p:nvCxnSpPr>
        <p:spPr>
          <a:xfrm flipH="1">
            <a:off x="9798694" y="4675120"/>
            <a:ext cx="545778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2942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Materiales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material en el gestor de archivos se representa con una esfera y según la configuración que se le aplique en el inspector tendrá un aspecto u otro.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AFF191-51F6-408D-93B9-6D1DD009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" r="495" b="1053"/>
          <a:stretch/>
        </p:blipFill>
        <p:spPr>
          <a:xfrm>
            <a:off x="2308016" y="3501841"/>
            <a:ext cx="1914793" cy="17718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77145-F14B-4B03-9671-868002A9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92" y="3507546"/>
            <a:ext cx="1914792" cy="17718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00D39A-BDD2-40F4-9C6B-714CEFAC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11" y="2229127"/>
            <a:ext cx="1780177" cy="43173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10F141-E017-4C6E-B793-5D93B35742E7}"/>
              </a:ext>
            </a:extLst>
          </p:cNvPr>
          <p:cNvCxnSpPr>
            <a:cxnSpLocks/>
          </p:cNvCxnSpPr>
          <p:nvPr/>
        </p:nvCxnSpPr>
        <p:spPr>
          <a:xfrm>
            <a:off x="4367808" y="4387789"/>
            <a:ext cx="72008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22413C9-1031-4363-9044-B70CD8BB25BD}"/>
              </a:ext>
            </a:extLst>
          </p:cNvPr>
          <p:cNvCxnSpPr>
            <a:cxnSpLocks/>
          </p:cNvCxnSpPr>
          <p:nvPr/>
        </p:nvCxnSpPr>
        <p:spPr>
          <a:xfrm>
            <a:off x="7104112" y="4405984"/>
            <a:ext cx="72008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714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Materiales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una buena configuración se puede conseguir que el material sea realista.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pueden conseguir materiales de la Unity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Store y de repositorios de internet.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00D39A-BDD2-40F4-9C6B-714CEFAC7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65"/>
          <a:stretch/>
        </p:blipFill>
        <p:spPr>
          <a:xfrm>
            <a:off x="4365246" y="2924944"/>
            <a:ext cx="3461508" cy="34532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4350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sistema de coordenadas es el que permite ubicar a todos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escena.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tendrá unas coordenadas que indican su posición.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Unity utiliza un sistema de coordenadas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Y-Up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x: eje horizontal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y: eje vertical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z: eje profundidad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8EE419-9C3B-4166-A6FA-752BB3C9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00" y="4077072"/>
            <a:ext cx="1800200" cy="18633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374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Materiales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aplicar un material a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varias maneras: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jerarquía.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visualización.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inspector en la zona "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5DEA18-9CA7-43A4-BFF4-27B4AB66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25" y="2899695"/>
            <a:ext cx="5440150" cy="34785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46E2FC2-D16C-4A46-9F78-971FC57447A8}"/>
              </a:ext>
            </a:extLst>
          </p:cNvPr>
          <p:cNvCxnSpPr>
            <a:cxnSpLocks/>
          </p:cNvCxnSpPr>
          <p:nvPr/>
        </p:nvCxnSpPr>
        <p:spPr>
          <a:xfrm>
            <a:off x="6825506" y="5706146"/>
            <a:ext cx="720080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084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Montando la escena</a:t>
            </a:r>
          </a:p>
        </p:txBody>
      </p:sp>
    </p:spTree>
    <p:extLst>
      <p:ext uri="{BB962C8B-B14F-4D97-AF65-F5344CB8AC3E}">
        <p14:creationId xmlns:p14="http://schemas.microsoft.com/office/powerpoint/2010/main" val="292370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Componentes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795362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pueden contener diferentes componentes.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mínimo todos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sirve para indicar la posición, la rotación y el tamaño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geométricos también tienen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dibujarse.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visualizan en las cámaras tienen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Collider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detectar las colisiones.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1F1049-8CE3-48AC-B930-88DB3447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40" y="1161922"/>
            <a:ext cx="2973217" cy="5216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3026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Componentes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añadir otros componentes a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el Menú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 desde el inspector con el botón "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Component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" que aparece en la parte inferior.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Usando el botón "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Componen" aparece un buscador en el que se puede escribir el componente que se quiere.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9ECF2D-51A6-4FE6-BDD2-B4377657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62" y="3200400"/>
            <a:ext cx="2135781" cy="3346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804050-E3AB-4176-90E4-0C71AA52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86" y="3695595"/>
            <a:ext cx="1553295" cy="2252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D30D65-C550-4FA0-B3F7-5902BC953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"/>
          <a:stretch/>
        </p:blipFill>
        <p:spPr>
          <a:xfrm>
            <a:off x="8845997" y="3695595"/>
            <a:ext cx="1572711" cy="22522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88E7DA-E363-4DAB-8971-2A338F2A8DDB}"/>
              </a:ext>
            </a:extLst>
          </p:cNvPr>
          <p:cNvCxnSpPr>
            <a:cxnSpLocks/>
          </p:cNvCxnSpPr>
          <p:nvPr/>
        </p:nvCxnSpPr>
        <p:spPr>
          <a:xfrm flipV="1">
            <a:off x="7832275" y="4821732"/>
            <a:ext cx="809228" cy="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562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Componentes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desarrolla un videojuego suele ser necesario que algunos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estén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afectados por las físicas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(gravedad,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fuezas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…) para eso se necesita que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tengan un componente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RigidBody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configuración del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RigidBody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indica el peso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escena entre otros parámetros.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A43160-3478-458B-88C5-1DDED161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038" y="3971108"/>
            <a:ext cx="3271924" cy="24070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4441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Materiales físicos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materiales físicos (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Material) permiten controlar como van a interactuar físicamente los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cuando colisionan entre sí.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suelen utilizar para permitir que los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reboten o para que haya fricción entre ellos.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material físico se hace clic con el botón derecho sobre el gestor de archivos y se elige la opción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Physic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Material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Al crearse, se debe introducir su nombre.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548A50-25F8-453D-A8CF-A6F26098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68109"/>
            <a:ext cx="2850969" cy="24606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7EFC77-B2D1-4612-B9F9-4CC7D1D7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54" y="4631580"/>
            <a:ext cx="1648055" cy="13336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F212B1-F475-4958-883C-58543A6D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93" y="4570243"/>
            <a:ext cx="3644880" cy="145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881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Materiales físicos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que se pueden configurar en un material físico son: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04998A-F570-45CE-A630-711571C1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44" y="3283713"/>
            <a:ext cx="3644880" cy="145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DBD538E-F5E1-4BAC-92D7-D31AC8FE8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4055"/>
              </p:ext>
            </p:extLst>
          </p:nvPr>
        </p:nvGraphicFramePr>
        <p:xfrm>
          <a:off x="518643" y="1723801"/>
          <a:ext cx="7391896" cy="45761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887983156"/>
                    </a:ext>
                  </a:extLst>
                </a:gridCol>
                <a:gridCol w="5735713">
                  <a:extLst>
                    <a:ext uri="{9D8B030D-6E8A-4147-A177-3AD203B41FA5}">
                      <a16:colId xmlns:a16="http://schemas.microsoft.com/office/drawing/2014/main" val="1403448050"/>
                    </a:ext>
                  </a:extLst>
                </a:gridCol>
              </a:tblGrid>
              <a:tr h="91009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>
                          <a:effectLst/>
                        </a:rPr>
                        <a:t>Dynamic </a:t>
                      </a:r>
                      <a:r>
                        <a:rPr lang="es-ES" sz="1400" dirty="0" err="1">
                          <a:effectLst/>
                        </a:rPr>
                        <a:t>Friction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(Fricción dinámica)</a:t>
                      </a:r>
                    </a:p>
                  </a:txBody>
                  <a:tcPr marL="57927" marR="57927" marT="28963" marB="28963" anchor="ctr"/>
                </a:tc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La fricción utilizada cuando está en movimiento.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Valores entre 0 y 1. 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  0 </a:t>
                      </a:r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ES" sz="1400" dirty="0">
                          <a:effectLst/>
                        </a:rPr>
                        <a:t> desliza como el hielo.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  1 </a:t>
                      </a:r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 se frenará rápidamente a menos que se le empuje con mucha fuerza</a:t>
                      </a:r>
                      <a:r>
                        <a:rPr lang="es-ES" sz="1400" dirty="0">
                          <a:effectLst/>
                        </a:rPr>
                        <a:t>.</a:t>
                      </a:r>
                    </a:p>
                  </a:txBody>
                  <a:tcPr marL="57927" marR="57927" marT="28963" marB="28963"/>
                </a:tc>
                <a:extLst>
                  <a:ext uri="{0D108BD9-81ED-4DB2-BD59-A6C34878D82A}">
                    <a16:rowId xmlns:a16="http://schemas.microsoft.com/office/drawing/2014/main" val="2915511754"/>
                  </a:ext>
                </a:extLst>
              </a:tr>
              <a:tr h="697035"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 err="1">
                          <a:effectLst/>
                        </a:rPr>
                        <a:t>Static</a:t>
                      </a:r>
                      <a:r>
                        <a:rPr lang="es-ES" sz="1400" dirty="0">
                          <a:effectLst/>
                        </a:rPr>
                        <a:t> </a:t>
                      </a:r>
                      <a:r>
                        <a:rPr lang="es-ES" sz="1400" dirty="0" err="1">
                          <a:effectLst/>
                        </a:rPr>
                        <a:t>Friction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(Fricción estática)</a:t>
                      </a:r>
                    </a:p>
                  </a:txBody>
                  <a:tcPr marL="57927" marR="57927" marT="28963" marB="28963" anchor="ctr"/>
                </a:tc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La fricción utilizada cuando un objeto está quieto en la superficie.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Valores entre 0 y 1.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  0 </a:t>
                      </a:r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 con poca fuerza comenzará a deslizar como en el hielo.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  1  necesita mucha fuerza para comenzar a deslizar.</a:t>
                      </a:r>
                      <a:endParaRPr lang="es-ES" sz="1400" dirty="0">
                        <a:effectLst/>
                      </a:endParaRPr>
                    </a:p>
                  </a:txBody>
                  <a:tcPr marL="57927" marR="57927" marT="28963" marB="28963"/>
                </a:tc>
                <a:extLst>
                  <a:ext uri="{0D108BD9-81ED-4DB2-BD59-A6C34878D82A}">
                    <a16:rowId xmlns:a16="http://schemas.microsoft.com/office/drawing/2014/main" val="1764552831"/>
                  </a:ext>
                </a:extLst>
              </a:tr>
              <a:tr h="697035"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 err="1">
                          <a:effectLst/>
                        </a:rPr>
                        <a:t>Bounciness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(Rebote)</a:t>
                      </a:r>
                    </a:p>
                  </a:txBody>
                  <a:tcPr marL="57927" marR="57927" marT="28963" marB="28963" anchor="ctr"/>
                </a:tc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Cuánto puede rebotar en la superficie.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Valores entre 0 y 1.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  0 </a:t>
                      </a:r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 no rebotará.</a:t>
                      </a:r>
                    </a:p>
                    <a:p>
                      <a:pPr algn="l" fontAlgn="t" latinLnBrk="1"/>
                      <a:r>
                        <a:rPr lang="es-ES" sz="1400" dirty="0">
                          <a:effectLst/>
                          <a:sym typeface="Wingdings" panose="05000000000000000000" pitchFamily="2" charset="2"/>
                        </a:rPr>
                        <a:t>  1  rebotará sin perder energía</a:t>
                      </a:r>
                      <a:r>
                        <a:rPr lang="es-ES" sz="1400" dirty="0">
                          <a:effectLst/>
                        </a:rPr>
                        <a:t>.</a:t>
                      </a:r>
                    </a:p>
                  </a:txBody>
                  <a:tcPr marL="57927" marR="57927" marT="28963" marB="28963"/>
                </a:tc>
                <a:extLst>
                  <a:ext uri="{0D108BD9-81ED-4DB2-BD59-A6C34878D82A}">
                    <a16:rowId xmlns:a16="http://schemas.microsoft.com/office/drawing/2014/main" val="263959484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 err="1">
                          <a:effectLst/>
                        </a:rPr>
                        <a:t>Friction</a:t>
                      </a:r>
                      <a:r>
                        <a:rPr lang="es-ES" sz="1400" dirty="0">
                          <a:effectLst/>
                        </a:rPr>
                        <a:t> Combine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(Fricción combinada)</a:t>
                      </a:r>
                    </a:p>
                  </a:txBody>
                  <a:tcPr marL="57927" marR="57927" marT="28963" marB="28963" anchor="ctr"/>
                </a:tc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Cómo se combina la fricción entre dos objetos en </a:t>
                      </a:r>
                      <a:r>
                        <a:rPr lang="es-ES" sz="1400">
                          <a:effectLst/>
                        </a:rPr>
                        <a:t>colisión. Se debe elegir un valor de los siguientes:</a:t>
                      </a:r>
                      <a:br>
                        <a:rPr lang="es-ES" sz="1400">
                          <a:effectLst/>
                        </a:rPr>
                      </a:br>
                      <a:r>
                        <a:rPr lang="es-ES" sz="1400">
                          <a:effectLst/>
                        </a:rPr>
                        <a:t>    - Average:     los dos valores de fricción hacen una media.</a:t>
                      </a:r>
                    </a:p>
                    <a:p>
                      <a:pPr algn="l" fontAlgn="t" latinLnBrk="1"/>
                      <a:r>
                        <a:rPr lang="es-ES" sz="1400">
                          <a:effectLst/>
                        </a:rPr>
                        <a:t>    - Minimum:  se utiliza el valor más pequeño de los dos.</a:t>
                      </a:r>
                      <a:br>
                        <a:rPr lang="es-ES" sz="1400">
                          <a:effectLst/>
                        </a:rPr>
                      </a:br>
                      <a:r>
                        <a:rPr lang="es-ES" sz="1400">
                          <a:effectLst/>
                        </a:rPr>
                        <a:t>    - Maximum: se utiliza el valor más grande de los dos.</a:t>
                      </a:r>
                      <a:br>
                        <a:rPr lang="es-ES" sz="1400">
                          <a:effectLst/>
                        </a:rPr>
                      </a:br>
                      <a:r>
                        <a:rPr lang="es-ES" sz="1400">
                          <a:effectLst/>
                        </a:rPr>
                        <a:t>    - Multiply: se multiplican los valores.</a:t>
                      </a:r>
                      <a:endParaRPr lang="es-ES" sz="1400" dirty="0">
                        <a:effectLst/>
                      </a:endParaRPr>
                    </a:p>
                  </a:txBody>
                  <a:tcPr marL="57927" marR="57927" marT="28963" marB="28963"/>
                </a:tc>
                <a:extLst>
                  <a:ext uri="{0D108BD9-81ED-4DB2-BD59-A6C34878D82A}">
                    <a16:rowId xmlns:a16="http://schemas.microsoft.com/office/drawing/2014/main" val="120391292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t"/>
                      <a:r>
                        <a:rPr lang="es-ES" sz="1400" dirty="0" err="1">
                          <a:effectLst/>
                        </a:rPr>
                        <a:t>Bounce</a:t>
                      </a:r>
                      <a:r>
                        <a:rPr lang="es-ES" sz="1400" dirty="0">
                          <a:effectLst/>
                        </a:rPr>
                        <a:t> Combine</a:t>
                      </a:r>
                    </a:p>
                  </a:txBody>
                  <a:tcPr marL="57927" marR="57927" marT="28963" marB="28963" anchor="ctr"/>
                </a:tc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s-ES" sz="1400" dirty="0">
                          <a:effectLst/>
                        </a:rPr>
                        <a:t>Cómo  se combina el </a:t>
                      </a:r>
                      <a:r>
                        <a:rPr lang="es-ES" sz="1400" dirty="0" err="1">
                          <a:effectLst/>
                        </a:rPr>
                        <a:t>bounciness</a:t>
                      </a:r>
                      <a:r>
                        <a:rPr lang="es-ES" sz="1400" dirty="0">
                          <a:effectLst/>
                        </a:rPr>
                        <a:t> de dos objetos que colisionan.</a:t>
                      </a:r>
                      <a:br>
                        <a:rPr lang="es-ES" sz="1400" dirty="0">
                          <a:effectLst/>
                        </a:rPr>
                      </a:br>
                      <a:r>
                        <a:rPr lang="es-ES" sz="1400" dirty="0">
                          <a:effectLst/>
                        </a:rPr>
                        <a:t>Tiene las mismas opciones que </a:t>
                      </a:r>
                      <a:r>
                        <a:rPr lang="es-ES" sz="1400" dirty="0" err="1">
                          <a:effectLst/>
                        </a:rPr>
                        <a:t>Friction</a:t>
                      </a:r>
                      <a:r>
                        <a:rPr lang="es-ES" sz="1400" dirty="0">
                          <a:effectLst/>
                        </a:rPr>
                        <a:t> Combine.</a:t>
                      </a:r>
                    </a:p>
                  </a:txBody>
                  <a:tcPr marL="57927" marR="57927" marT="28963" marB="28963"/>
                </a:tc>
                <a:extLst>
                  <a:ext uri="{0D108BD9-81ED-4DB2-BD59-A6C34878D82A}">
                    <a16:rowId xmlns:a16="http://schemas.microsoft.com/office/drawing/2014/main" val="3938997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685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Materiales físicos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aplicar un material físico a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varias maneras: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jerarquía.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visualización.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Arrastrar el material al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inspector en la zona "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17A3780-59E0-4708-A8D7-717A1DCF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78" y="2861700"/>
            <a:ext cx="1727386" cy="3682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C71CC0-4CA8-4D77-A48C-E2FF2A92A295}"/>
              </a:ext>
            </a:extLst>
          </p:cNvPr>
          <p:cNvCxnSpPr>
            <a:cxnSpLocks/>
          </p:cNvCxnSpPr>
          <p:nvPr/>
        </p:nvCxnSpPr>
        <p:spPr>
          <a:xfrm flipH="1">
            <a:off x="6422033" y="4083645"/>
            <a:ext cx="891530" cy="43204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756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Gravedad</a:t>
            </a:r>
          </a:p>
        </p:txBody>
      </p:sp>
    </p:spTree>
    <p:extLst>
      <p:ext uri="{BB962C8B-B14F-4D97-AF65-F5344CB8AC3E}">
        <p14:creationId xmlns:p14="http://schemas.microsoft.com/office/powerpoint/2010/main" val="2582310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UI (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interfaz de usuario (UI) son elementos que se añaden a la escena para dar información al usuario.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a la interfaz de usuario se pueden crear los menús y el HUD (Head-Up display).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interfaz de usuario se puede crear tanto 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2D como 3D pero habitualmente se utilizan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2D.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la interfaz de usuario pueden aparecer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texto, imágenes, sliders,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scrollbars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botones o campos de texto.</a:t>
            </a:r>
          </a:p>
        </p:txBody>
      </p:sp>
    </p:spTree>
    <p:extLst>
      <p:ext uri="{BB962C8B-B14F-4D97-AF65-F5344CB8AC3E}">
        <p14:creationId xmlns:p14="http://schemas.microsoft.com/office/powerpoint/2010/main" val="18548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motor de juegos y cada editor 3D utiliza un sistema de coordenadas diferente.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Unity utiliza el sistema Y-Up.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Unreal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Blender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utilizan el sistema Z-Up donde el eje vertical es z y el eje de profundidad es y.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9FB1A5-AC95-44BD-A735-6CE5C28D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00" y="4514842"/>
            <a:ext cx="1800200" cy="18633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4197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UI (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interfaz de usuario deben ser hijos de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tipo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añade a la escena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interfaz de usuario, si no existe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escena, se creará para poder contener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GmaObject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interfaz de usuario.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3B7C78-9F95-46A8-BD79-08A8AC5E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18" y="3937870"/>
            <a:ext cx="4291115" cy="26037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51FE4F-E718-4894-816A-31901E08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7" y="3937870"/>
            <a:ext cx="2877799" cy="26037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4797D29-F842-4389-9BB0-B842AE6D0271}"/>
              </a:ext>
            </a:extLst>
          </p:cNvPr>
          <p:cNvCxnSpPr>
            <a:cxnSpLocks/>
          </p:cNvCxnSpPr>
          <p:nvPr/>
        </p:nvCxnSpPr>
        <p:spPr>
          <a:xfrm flipH="1">
            <a:off x="8843764" y="5398095"/>
            <a:ext cx="891530" cy="43204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05098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Texto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dos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añadir texto a la escena: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Text: texto primitivo con pocas opciones de configuración.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TextMeshPro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texto avanzado con muchas opciones de configuración.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otros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tipo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MeshPro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mejoran a los tipos primitivos.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recomienda el uso de 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MeshPro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siempre que estén disponibles.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FF9685-F0D1-48BF-BDC9-94CBBC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19" y="3704351"/>
            <a:ext cx="3138361" cy="284210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263C673-0511-46B1-A373-5273120AE393}"/>
              </a:ext>
            </a:extLst>
          </p:cNvPr>
          <p:cNvCxnSpPr>
            <a:cxnSpLocks/>
          </p:cNvCxnSpPr>
          <p:nvPr/>
        </p:nvCxnSpPr>
        <p:spPr>
          <a:xfrm flipH="1">
            <a:off x="6662539" y="4257808"/>
            <a:ext cx="1521693" cy="60554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DDD3CB8-68B3-48E0-BE62-2FED9437E114}"/>
              </a:ext>
            </a:extLst>
          </p:cNvPr>
          <p:cNvCxnSpPr>
            <a:cxnSpLocks/>
          </p:cNvCxnSpPr>
          <p:nvPr/>
        </p:nvCxnSpPr>
        <p:spPr>
          <a:xfrm flipH="1">
            <a:off x="6836371" y="5046002"/>
            <a:ext cx="1521693" cy="60554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6095759-1FA9-41FB-9960-3474134787D5}"/>
              </a:ext>
            </a:extLst>
          </p:cNvPr>
          <p:cNvCxnSpPr>
            <a:cxnSpLocks/>
          </p:cNvCxnSpPr>
          <p:nvPr/>
        </p:nvCxnSpPr>
        <p:spPr>
          <a:xfrm flipH="1">
            <a:off x="7500740" y="5949280"/>
            <a:ext cx="857324" cy="33806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12031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Texto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añade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TextMeshPro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primera vez al proyecto aparecerá una ventana indicando que se necesita importar todos los paquetes necesarios, se debe pulsar en el botón "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TMP Essentials".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indica que se pueden importar paquetes de ejemplos y extras.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3B1352-2A51-4B30-A285-BEC97F8F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922328"/>
            <a:ext cx="6768752" cy="24575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646F66E-9585-4922-98C9-20F25E9B69F4}"/>
              </a:ext>
            </a:extLst>
          </p:cNvPr>
          <p:cNvCxnSpPr>
            <a:cxnSpLocks/>
          </p:cNvCxnSpPr>
          <p:nvPr/>
        </p:nvCxnSpPr>
        <p:spPr>
          <a:xfrm flipH="1">
            <a:off x="6830939" y="3818470"/>
            <a:ext cx="1512167" cy="18035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2341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Texto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visualizar correctamente los elementos del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pantalla hay que realizar desde el inspector algunos cambios en la configuración.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seleccionar como "Render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la opción "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Camera" y posteriormente arrastrar desde la jerarquía la cámara a la casilla "Render Camera"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3D2091-8174-4ADC-8C61-2736DE7E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" t="31" r="896" b="-31"/>
          <a:stretch/>
        </p:blipFill>
        <p:spPr>
          <a:xfrm>
            <a:off x="704604" y="3645024"/>
            <a:ext cx="3016306" cy="2509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CC447F-C0EB-46CA-A3AF-05B2D4ED6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" r="1306"/>
          <a:stretch/>
        </p:blipFill>
        <p:spPr>
          <a:xfrm>
            <a:off x="4410504" y="3622724"/>
            <a:ext cx="3016306" cy="25597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9C2587-6A32-429C-B656-BAED97C9F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0"/>
          <a:stretch/>
        </p:blipFill>
        <p:spPr>
          <a:xfrm>
            <a:off x="8286986" y="3549164"/>
            <a:ext cx="3016306" cy="27016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AE9728F-B24B-4D70-BB21-8ED61F63CEAE}"/>
              </a:ext>
            </a:extLst>
          </p:cNvPr>
          <p:cNvCxnSpPr>
            <a:cxnSpLocks/>
          </p:cNvCxnSpPr>
          <p:nvPr/>
        </p:nvCxnSpPr>
        <p:spPr>
          <a:xfrm flipV="1">
            <a:off x="3359696" y="3943350"/>
            <a:ext cx="1219448" cy="6171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6DAF634-C41D-41FE-9104-11C9EEB5453E}"/>
              </a:ext>
            </a:extLst>
          </p:cNvPr>
          <p:cNvCxnSpPr>
            <a:cxnSpLocks/>
          </p:cNvCxnSpPr>
          <p:nvPr/>
        </p:nvCxnSpPr>
        <p:spPr>
          <a:xfrm flipH="1">
            <a:off x="10824427" y="3335561"/>
            <a:ext cx="422806" cy="86409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BDD072F-5460-4C6A-B27B-3B86F0FA1A7C}"/>
              </a:ext>
            </a:extLst>
          </p:cNvPr>
          <p:cNvCxnSpPr>
            <a:cxnSpLocks/>
          </p:cNvCxnSpPr>
          <p:nvPr/>
        </p:nvCxnSpPr>
        <p:spPr>
          <a:xfrm flipV="1">
            <a:off x="7945496" y="4368255"/>
            <a:ext cx="627351" cy="34974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C8D21B4-1486-447B-BCD5-F8EC9C6FDE79}"/>
              </a:ext>
            </a:extLst>
          </p:cNvPr>
          <p:cNvCxnSpPr>
            <a:cxnSpLocks/>
          </p:cNvCxnSpPr>
          <p:nvPr/>
        </p:nvCxnSpPr>
        <p:spPr>
          <a:xfrm flipV="1">
            <a:off x="7805002" y="5892255"/>
            <a:ext cx="627351" cy="34974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52929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Texto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4E787E-3119-4165-B8CE-0368E82A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96" y="1628800"/>
            <a:ext cx="7272808" cy="43290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6361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añadir imágenes a la interfaz de usuario se necesita que las imágenes sean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imágenes de mapa de bits que contienen una unidad mínima de información como puede ser la imagen de un botón o la imagen de un personaje.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imagen puede contener uno o más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añadir a la escena directamente de manera independiente convirtiéndose en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una imagen contiene varios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optimiza la carga de las imágenes en el juego.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pueden usarse para formar un personaje completo y poder animar cada uno de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manera independiente.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pueden usarse para formar la animación de un personaje o un objeto al moverse haciendo que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vaya cambiando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58CB21-BE04-4E6A-A075-BD89A22A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2" y="3933056"/>
            <a:ext cx="4843762" cy="251189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2CBD2F-C911-43DD-A7EE-42C757811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801"/>
          <a:stretch/>
        </p:blipFill>
        <p:spPr>
          <a:xfrm>
            <a:off x="5906234" y="3933056"/>
            <a:ext cx="5683204" cy="251189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</p:spTree>
    <p:extLst>
      <p:ext uri="{BB962C8B-B14F-4D97-AF65-F5344CB8AC3E}">
        <p14:creationId xmlns:p14="http://schemas.microsoft.com/office/powerpoint/2010/main" val="3740509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imagen con varios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también sirve para contener los diferentes elementos del mundo o de la interfaz de usuario.</a:t>
            </a:r>
          </a:p>
        </p:txBody>
      </p:sp>
      <p:pic>
        <p:nvPicPr>
          <p:cNvPr id="1026" name="Picture 2" descr="Just made freely available: 2D Casual UI HD for Unity. This package  contains graphic sources for 2D casual User Interface. Sliced sprite-sheet.  Import package and you can use them right away. Great for using in any  casual game or application. Affiliate link ...">
            <a:extLst>
              <a:ext uri="{FF2B5EF4-FFF2-40B4-BE49-F238E27FC236}">
                <a16:creationId xmlns:a16="http://schemas.microsoft.com/office/drawing/2014/main" id="{D652E3F1-5C81-4AAE-8586-FC3E11DC5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068960"/>
            <a:ext cx="4729717" cy="2483102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8b95586 Platformer game elements, and sprites in 2019 | Pixel art  background, Pixel art, Pixel a… | Decoração de videogame, Construção de  minecraft, Arte em pixels">
            <a:extLst>
              <a:ext uri="{FF2B5EF4-FFF2-40B4-BE49-F238E27FC236}">
                <a16:creationId xmlns:a16="http://schemas.microsoft.com/office/drawing/2014/main" id="{3B625ADC-8008-4C4D-8D4A-E9B886B8D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 b="4564"/>
          <a:stretch/>
        </p:blipFill>
        <p:spPr bwMode="auto">
          <a:xfrm>
            <a:off x="2278856" y="2185345"/>
            <a:ext cx="3097064" cy="4361112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67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primer paso para poder añadir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proyecto Unity es añadir el paquete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2D 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Menú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Window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Manager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instala la herramienta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Unity Sprite Editor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BE9FA9-C7B4-45C2-905A-C46E30C7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293795"/>
            <a:ext cx="4188116" cy="3480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BB2C53-69E2-435D-95AC-5A8E1A16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99" y="2293795"/>
            <a:ext cx="4898453" cy="3480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38E3E7A-EA98-44C7-A067-4403A69C28E5}"/>
              </a:ext>
            </a:extLst>
          </p:cNvPr>
          <p:cNvCxnSpPr>
            <a:cxnSpLocks/>
          </p:cNvCxnSpPr>
          <p:nvPr/>
        </p:nvCxnSpPr>
        <p:spPr>
          <a:xfrm flipH="1">
            <a:off x="4297651" y="3804183"/>
            <a:ext cx="668793" cy="7886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6B9A6A-E717-4FCC-AF7D-7584072D578F}"/>
              </a:ext>
            </a:extLst>
          </p:cNvPr>
          <p:cNvCxnSpPr>
            <a:cxnSpLocks/>
          </p:cNvCxnSpPr>
          <p:nvPr/>
        </p:nvCxnSpPr>
        <p:spPr>
          <a:xfrm flipH="1">
            <a:off x="8886320" y="2735002"/>
            <a:ext cx="668793" cy="7886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E5EECF7-9B09-4E70-A462-C252F19CFAA1}"/>
              </a:ext>
            </a:extLst>
          </p:cNvPr>
          <p:cNvCxnSpPr>
            <a:cxnSpLocks/>
          </p:cNvCxnSpPr>
          <p:nvPr/>
        </p:nvCxnSpPr>
        <p:spPr>
          <a:xfrm flipV="1">
            <a:off x="10373047" y="2895886"/>
            <a:ext cx="385684" cy="46110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42036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es arrastrar las imágenes al gestor de archivos a una carpeta llamada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seleccionar una imagen del gestor de archivos, en el inspector se puede indicar el tipo de textura que es. Para convertirla en un Sprite se debe elegir la opción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 (2D and UI)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30C830-CFD3-4000-A3BB-E3C033D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05" y="2677549"/>
            <a:ext cx="1606027" cy="388582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29FA77-5B22-4196-AC1A-8FA6AD6A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21" y="3424138"/>
            <a:ext cx="2416958" cy="2315886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DC401C-1ACC-44A6-A9B0-C8C37D2C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573" y="2683358"/>
            <a:ext cx="1603122" cy="3880019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F09D370-FDE2-4078-AEFE-77A36112E553}"/>
              </a:ext>
            </a:extLst>
          </p:cNvPr>
          <p:cNvCxnSpPr>
            <a:cxnSpLocks/>
          </p:cNvCxnSpPr>
          <p:nvPr/>
        </p:nvCxnSpPr>
        <p:spPr>
          <a:xfrm flipH="1" flipV="1">
            <a:off x="6683664" y="4647431"/>
            <a:ext cx="420448" cy="36574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C845EA-09E8-4BAA-B9C3-20100460B6C9}"/>
              </a:ext>
            </a:extLst>
          </p:cNvPr>
          <p:cNvCxnSpPr>
            <a:cxnSpLocks/>
          </p:cNvCxnSpPr>
          <p:nvPr/>
        </p:nvCxnSpPr>
        <p:spPr>
          <a:xfrm flipH="1">
            <a:off x="2731411" y="2852936"/>
            <a:ext cx="420448" cy="23229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848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 superior derecha de la ventana de visualización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aparece un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muy útil que indica la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que se está visualizando la escena.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hacer clic en lo conos se cambia la visualización para orientarse en ese eje.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parte inferior de ese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aparece el punto de vista actual, puede indicar "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o cualquier otra dirección como "Back", si se pulsa sobre el cubo central o en el icono de debajo con el punto de vista actual, se cambia a una visualización isométrica.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está desarrollando un juego en 3D la visualización irá cambiando constantemente, pero si se está desarrollando un juego en 2D la visualización por defecto no es la correcta y debería cambiarse.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8EE419-9C3B-4166-A6FA-752BB3C9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988840"/>
            <a:ext cx="1440160" cy="14906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77930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realizar esta acción estará disponible el botón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 Editor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al pulsarlo se abrirá el editor que permite crear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partir de la imagen.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imagen solo contiene un Sprite al estar seleccionado el modo por defecto "Single" solo con abrir el editor ya se habrá convertido la imagen en un Sprite.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una imagen se convierte en un Sprite en el gestor de archivos aparece una flecha sobre ella.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DC401C-1ACC-44A6-A9B0-C8C37D2C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91"/>
          <a:stretch/>
        </p:blipFill>
        <p:spPr>
          <a:xfrm>
            <a:off x="3420761" y="4011611"/>
            <a:ext cx="2473543" cy="1928226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F09D370-FDE2-4078-AEFE-77A36112E553}"/>
              </a:ext>
            </a:extLst>
          </p:cNvPr>
          <p:cNvCxnSpPr>
            <a:cxnSpLocks/>
          </p:cNvCxnSpPr>
          <p:nvPr/>
        </p:nvCxnSpPr>
        <p:spPr>
          <a:xfrm>
            <a:off x="4516704" y="5819274"/>
            <a:ext cx="648072" cy="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B9E8AEEE-69E6-49F0-8A3A-C032B253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1" y="4477034"/>
            <a:ext cx="2634109" cy="997381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23506B-2E67-4B59-8992-B5E6AD0B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73" y="3524196"/>
            <a:ext cx="3482184" cy="302880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17BCED-4B94-40EF-AC25-FDEFC3D82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91" t="369" r="16256" b="3953"/>
          <a:stretch/>
        </p:blipFill>
        <p:spPr>
          <a:xfrm>
            <a:off x="9768408" y="4132176"/>
            <a:ext cx="1827831" cy="168709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DE2BBF5-E580-4246-A6DF-0C480FEEFC38}"/>
              </a:ext>
            </a:extLst>
          </p:cNvPr>
          <p:cNvCxnSpPr>
            <a:cxnSpLocks/>
          </p:cNvCxnSpPr>
          <p:nvPr/>
        </p:nvCxnSpPr>
        <p:spPr>
          <a:xfrm flipH="1" flipV="1">
            <a:off x="11006359" y="5157193"/>
            <a:ext cx="304403" cy="138926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38451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editor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modificar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6ABB26-CE4C-4494-875A-C5030DC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42" y="1769667"/>
            <a:ext cx="3758941" cy="3269531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82BB93-0212-42EC-B1B3-D9BDD6AE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769666"/>
            <a:ext cx="3758942" cy="3269532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E71C335-85F7-49D4-90FE-3A3F2F35A5FA}"/>
              </a:ext>
            </a:extLst>
          </p:cNvPr>
          <p:cNvCxnSpPr>
            <a:cxnSpLocks/>
          </p:cNvCxnSpPr>
          <p:nvPr/>
        </p:nvCxnSpPr>
        <p:spPr>
          <a:xfrm flipV="1">
            <a:off x="5837923" y="1996664"/>
            <a:ext cx="1" cy="74406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030F5BE-BAA0-4813-96B4-D97B5E2EEDB4}"/>
              </a:ext>
            </a:extLst>
          </p:cNvPr>
          <p:cNvCxnSpPr>
            <a:cxnSpLocks/>
          </p:cNvCxnSpPr>
          <p:nvPr/>
        </p:nvCxnSpPr>
        <p:spPr>
          <a:xfrm flipH="1">
            <a:off x="8473062" y="2564606"/>
            <a:ext cx="656046" cy="32672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31869685-273E-4D24-A750-6CFD78A0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5252008"/>
            <a:ext cx="3691105" cy="1126199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3531A8-9493-4B86-982D-C9907F62F9EA}"/>
              </a:ext>
            </a:extLst>
          </p:cNvPr>
          <p:cNvCxnSpPr>
            <a:cxnSpLocks/>
          </p:cNvCxnSpPr>
          <p:nvPr/>
        </p:nvCxnSpPr>
        <p:spPr>
          <a:xfrm flipH="1">
            <a:off x="10470453" y="5338762"/>
            <a:ext cx="656046" cy="32672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5005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una imagen contiene varios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en el inspector la opción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marcar como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importante que el fondo de la imagen sea transparente para obtener mejores resultados con 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el editor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obtener varios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partir de la imagen.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76971-4C8D-46D1-97CB-5CDABFE2D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08"/>
          <a:stretch/>
        </p:blipFill>
        <p:spPr>
          <a:xfrm>
            <a:off x="4446017" y="2996952"/>
            <a:ext cx="3299966" cy="2878947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1C4966-2B46-4078-9A7D-56123D13FF2F}"/>
              </a:ext>
            </a:extLst>
          </p:cNvPr>
          <p:cNvCxnSpPr>
            <a:cxnSpLocks/>
          </p:cNvCxnSpPr>
          <p:nvPr/>
        </p:nvCxnSpPr>
        <p:spPr>
          <a:xfrm flipH="1">
            <a:off x="6290592" y="4271392"/>
            <a:ext cx="936104" cy="6973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2731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697336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editor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seleccionar a mano los diferentes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ratón, una vez seleccionado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poner un nombre para reconocerlo posteriormente: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creado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con la opción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recorta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ajustándose al contenido de la imagen (el fondo debe ser transparente).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3419ED-986D-4223-92BB-C2115318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07" y="1161922"/>
            <a:ext cx="4320480" cy="375795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AB28562-0ADB-409B-8CE8-4E5D9809FF8A}"/>
              </a:ext>
            </a:extLst>
          </p:cNvPr>
          <p:cNvCxnSpPr>
            <a:cxnSpLocks/>
          </p:cNvCxnSpPr>
          <p:nvPr/>
        </p:nvCxnSpPr>
        <p:spPr>
          <a:xfrm flipH="1">
            <a:off x="10920536" y="3212976"/>
            <a:ext cx="432048" cy="50178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C53D8B8-C854-40DF-B0EC-C0D8FA9079BD}"/>
              </a:ext>
            </a:extLst>
          </p:cNvPr>
          <p:cNvCxnSpPr>
            <a:cxnSpLocks/>
          </p:cNvCxnSpPr>
          <p:nvPr/>
        </p:nvCxnSpPr>
        <p:spPr>
          <a:xfrm flipH="1">
            <a:off x="9408368" y="1988840"/>
            <a:ext cx="936104" cy="6973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349F7AE-A6D0-4655-BE10-F5CAC606BE72}"/>
              </a:ext>
            </a:extLst>
          </p:cNvPr>
          <p:cNvCxnSpPr>
            <a:cxnSpLocks/>
          </p:cNvCxnSpPr>
          <p:nvPr/>
        </p:nvCxnSpPr>
        <p:spPr>
          <a:xfrm>
            <a:off x="7104112" y="1268760"/>
            <a:ext cx="706441" cy="42977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EBA968C-3F0B-49D6-8022-BE0FC97CA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87" b="61550"/>
          <a:stretch/>
        </p:blipFill>
        <p:spPr>
          <a:xfrm>
            <a:off x="8350044" y="5086152"/>
            <a:ext cx="2270406" cy="149138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ACC7AE6-FF4E-4092-B241-7DE23C864B90}"/>
              </a:ext>
            </a:extLst>
          </p:cNvPr>
          <p:cNvCxnSpPr>
            <a:cxnSpLocks/>
          </p:cNvCxnSpPr>
          <p:nvPr/>
        </p:nvCxnSpPr>
        <p:spPr>
          <a:xfrm flipV="1">
            <a:off x="8544272" y="6046735"/>
            <a:ext cx="512213" cy="11856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95418EF-04D1-43EF-B93A-8CBD7D8C2EFA}"/>
              </a:ext>
            </a:extLst>
          </p:cNvPr>
          <p:cNvCxnSpPr>
            <a:cxnSpLocks/>
          </p:cNvCxnSpPr>
          <p:nvPr/>
        </p:nvCxnSpPr>
        <p:spPr>
          <a:xfrm flipH="1">
            <a:off x="9428009" y="5301208"/>
            <a:ext cx="628431" cy="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23850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cambiar la manera de seleccionar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 se quiere ajustar mejor a la imagen.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ajusta el contorno a la imagen, con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genera el contorno y con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crea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ese contorno.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725832-51C0-4182-B7DA-50377FE9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2715063"/>
            <a:ext cx="4322120" cy="375938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E1239-81E4-472A-88BC-938DCD0B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248" y="2787071"/>
            <a:ext cx="4322120" cy="375938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F0ECE4-E597-4F9A-B688-521490EC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80" y="3994036"/>
            <a:ext cx="1840040" cy="120143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766EE01-F805-49AE-B5E2-D987B09FC682}"/>
              </a:ext>
            </a:extLst>
          </p:cNvPr>
          <p:cNvCxnSpPr>
            <a:cxnSpLocks/>
          </p:cNvCxnSpPr>
          <p:nvPr/>
        </p:nvCxnSpPr>
        <p:spPr>
          <a:xfrm flipH="1">
            <a:off x="5879976" y="3435143"/>
            <a:ext cx="288032" cy="84351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E4B7C1-F168-48DF-85DE-B49F3C3F4308}"/>
              </a:ext>
            </a:extLst>
          </p:cNvPr>
          <p:cNvCxnSpPr>
            <a:cxnSpLocks/>
          </p:cNvCxnSpPr>
          <p:nvPr/>
        </p:nvCxnSpPr>
        <p:spPr>
          <a:xfrm flipH="1" flipV="1">
            <a:off x="10760846" y="3184841"/>
            <a:ext cx="720080" cy="58005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16DAF52-DC7C-466B-A365-BC9C00F41F63}"/>
              </a:ext>
            </a:extLst>
          </p:cNvPr>
          <p:cNvSpPr/>
          <p:nvPr/>
        </p:nvSpPr>
        <p:spPr>
          <a:xfrm>
            <a:off x="8184232" y="2840660"/>
            <a:ext cx="2555603" cy="29417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35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organizan en la imagen de una manera ordenada, desde el editor en el desplegable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seleccionar la manera en la que se va a dividir la imagen para que el editor cree automáticamente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editor detecta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según el contenido.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Cell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 la imagen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encuentran organizados en forma de rejilla, con esta opción se debe indicar el tamaño de cada cuadro de la rejilla.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Cell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 la imagen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encuentran organizados en forma de rejilla, con esta opción se debe indicar el número de filas y de columnas.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2C1584-D502-4704-8CB5-717B5A8D5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67"/>
          <a:stretch/>
        </p:blipFill>
        <p:spPr>
          <a:xfrm>
            <a:off x="1199456" y="2425087"/>
            <a:ext cx="4212759" cy="1584176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417E2D-DBCE-443E-B915-0FCFF1F7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87" y="2420888"/>
            <a:ext cx="3937844" cy="158837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CB349BF-1E1A-4CC1-9782-D065E2C5BCEE}"/>
              </a:ext>
            </a:extLst>
          </p:cNvPr>
          <p:cNvCxnSpPr>
            <a:cxnSpLocks/>
          </p:cNvCxnSpPr>
          <p:nvPr/>
        </p:nvCxnSpPr>
        <p:spPr>
          <a:xfrm>
            <a:off x="1991544" y="2685101"/>
            <a:ext cx="4680520" cy="34004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D3B01AA-3E97-42AC-AB83-F0ADFD107DB1}"/>
              </a:ext>
            </a:extLst>
          </p:cNvPr>
          <p:cNvCxnSpPr>
            <a:cxnSpLocks/>
          </p:cNvCxnSpPr>
          <p:nvPr/>
        </p:nvCxnSpPr>
        <p:spPr>
          <a:xfrm flipH="1">
            <a:off x="9984432" y="2017038"/>
            <a:ext cx="639688" cy="93514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27196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seleccionar la opción deseada se debe pulsar el botón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generar todos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A08A69-771F-45C9-9B2E-22D7E46B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49007"/>
            <a:ext cx="3393838" cy="2410364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3D8FD4-9319-4253-8FB7-3E68E02C2E08}"/>
              </a:ext>
            </a:extLst>
          </p:cNvPr>
          <p:cNvCxnSpPr>
            <a:cxnSpLocks/>
          </p:cNvCxnSpPr>
          <p:nvPr/>
        </p:nvCxnSpPr>
        <p:spPr>
          <a:xfrm>
            <a:off x="2175151" y="4325962"/>
            <a:ext cx="989952" cy="5751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C4958D5-C6A9-4337-BF22-655FC8A5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020437"/>
            <a:ext cx="5004430" cy="4352859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</p:spTree>
    <p:extLst>
      <p:ext uri="{BB962C8B-B14F-4D97-AF65-F5344CB8AC3E}">
        <p14:creationId xmlns:p14="http://schemas.microsoft.com/office/powerpoint/2010/main" val="2602047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seleccionar la opción deseada se debe pulsar el botón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generar todos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CD87C-3C2C-444B-9520-34311D94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3" y="2020437"/>
            <a:ext cx="5004430" cy="4352859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DB9868-86FA-43FA-95B8-2B5ABB70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649007"/>
            <a:ext cx="3405095" cy="2408341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53BCEE0-7794-4F19-82E1-6459108187F7}"/>
              </a:ext>
            </a:extLst>
          </p:cNvPr>
          <p:cNvCxnSpPr>
            <a:cxnSpLocks/>
          </p:cNvCxnSpPr>
          <p:nvPr/>
        </p:nvCxnSpPr>
        <p:spPr>
          <a:xfrm>
            <a:off x="2175151" y="4325962"/>
            <a:ext cx="989952" cy="5751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76303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imagen contiene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animación de un personaje, como en el ejemplo, cuando se utilizan las opciones del botón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estudiar el contenido de la imagen para que el pivote sea correcto y la animación funcione correctamente.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 más habitual en estos casos es que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estén organizados en forma de rejilla y el pivote se sitúe en el centro, aunque esto puede cambiar entre las diferentes hojas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521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creados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gestor de archivos al pulsar la flecha que aparece en la imagen se mostrarán todos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creados junto con su nombre.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F682C5-3E26-497E-9146-0683E831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57" y="2675225"/>
            <a:ext cx="5154971" cy="3426672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3017B47-E0E8-412D-8B39-43ACA93F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72" y="3645024"/>
            <a:ext cx="4176464" cy="1487074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E23E758-3B10-44D9-A193-A83E0BAFD685}"/>
              </a:ext>
            </a:extLst>
          </p:cNvPr>
          <p:cNvCxnSpPr>
            <a:cxnSpLocks/>
          </p:cNvCxnSpPr>
          <p:nvPr/>
        </p:nvCxnSpPr>
        <p:spPr>
          <a:xfrm flipH="1" flipV="1">
            <a:off x="2022103" y="4586744"/>
            <a:ext cx="410617" cy="79500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9009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parte superior se encuentran las siguientes herramientas.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izquierda: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dos primeras son opciones de cómo funciona la herramienta "mano".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tercera permite activar/desactivar la visualización de la rejilla.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cuarta permite que al mover los </a:t>
            </a:r>
            <a:r>
              <a:rPr lang="es-E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GamObjects</a:t>
            </a: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"enganchen" a los puntos de la rejilla.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quinta indica los pasos de movimiento cuando se mueve un </a:t>
            </a:r>
            <a:r>
              <a:rPr lang="es-E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derecha: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primera indica cómo se van a visualizar los </a:t>
            </a:r>
            <a:r>
              <a:rPr lang="es-E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escena (sólidos, aristas…).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segunda permite cambiar el tipo de cámara de 3D a 2D (ortográfica).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tercera permite activar/desactivar las luces de la escena.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cuarta permite activar/desactivar los sonidos.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quinta permite activar efectos como el cielo, la niebla…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sexta permite mostrar/ocultar el número de </a:t>
            </a:r>
            <a:r>
              <a:rPr lang="es-E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ocultos en la escena.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séptima permite configurar la cámara.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octava permite configurar la visualización de los </a:t>
            </a:r>
            <a:r>
              <a:rPr lang="es-E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gizmos</a:t>
            </a: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9E83D6-D8D5-4D54-8A79-968478C66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5"/>
          <a:stretch/>
        </p:blipFill>
        <p:spPr>
          <a:xfrm>
            <a:off x="2039888" y="1628800"/>
            <a:ext cx="8112224" cy="5543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59263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una imagen se ha convertido en uno o varios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 puede arrastrar uno de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jerarquía o a la visualización y se añadirá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muestre ese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EC0E81-80D5-4FF7-B9D8-065BA3FA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24" y="2708920"/>
            <a:ext cx="7874952" cy="3506365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</p:spTree>
    <p:extLst>
      <p:ext uri="{BB962C8B-B14F-4D97-AF65-F5344CB8AC3E}">
        <p14:creationId xmlns:p14="http://schemas.microsoft.com/office/powerpoint/2010/main" val="1786489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UI - Imágenes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añadir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tipo UI 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añadirle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sprite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arrastrándolo a la opción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Source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C7F568-CDE1-463A-A5EA-69192F0BA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198" b="56300"/>
          <a:stretch/>
        </p:blipFill>
        <p:spPr>
          <a:xfrm>
            <a:off x="1682487" y="2564904"/>
            <a:ext cx="2338380" cy="2996952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801C23-D8D2-403E-A84B-4EF4CF7B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84" t="7814" r="-18" b="109"/>
          <a:stretch/>
        </p:blipFill>
        <p:spPr>
          <a:xfrm>
            <a:off x="5736715" y="1876950"/>
            <a:ext cx="1882414" cy="4669506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9DAE7A-DFB9-4D92-B0E9-4522A131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822" y="1965466"/>
            <a:ext cx="1880489" cy="4541108"/>
          </a:xfrm>
          <a:prstGeom prst="rect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0F9EE69-599F-452F-AC31-3A97D79F8D8B}"/>
              </a:ext>
            </a:extLst>
          </p:cNvPr>
          <p:cNvCxnSpPr>
            <a:cxnSpLocks/>
          </p:cNvCxnSpPr>
          <p:nvPr/>
        </p:nvCxnSpPr>
        <p:spPr>
          <a:xfrm flipH="1" flipV="1">
            <a:off x="2750766" y="5008226"/>
            <a:ext cx="824954" cy="29298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6EE09EA-5203-42FD-80FC-2CB82B636150}"/>
              </a:ext>
            </a:extLst>
          </p:cNvPr>
          <p:cNvCxnSpPr>
            <a:cxnSpLocks/>
          </p:cNvCxnSpPr>
          <p:nvPr/>
        </p:nvCxnSpPr>
        <p:spPr>
          <a:xfrm flipH="1" flipV="1">
            <a:off x="7032105" y="3969813"/>
            <a:ext cx="432047" cy="5393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B014095-46D4-436F-ACA6-1A5E356A5CEA}"/>
              </a:ext>
            </a:extLst>
          </p:cNvPr>
          <p:cNvCxnSpPr>
            <a:cxnSpLocks/>
          </p:cNvCxnSpPr>
          <p:nvPr/>
        </p:nvCxnSpPr>
        <p:spPr>
          <a:xfrm flipH="1" flipV="1">
            <a:off x="10284892" y="4029344"/>
            <a:ext cx="432047" cy="5393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39950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todas sus características (tamaño, rotación, giro, material, texturas, físicas…) almacenado como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tener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guardado como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podrá ser instanciado desde un script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ejemplo típico de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 juego serían los objetos que dejan los enemigos cuando desaparecen tras ser golpeados.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también son fáciles de exportar para poder ser usados en otros proyectos.</a:t>
            </a:r>
          </a:p>
        </p:txBody>
      </p:sp>
    </p:spTree>
    <p:extLst>
      <p:ext uri="{BB962C8B-B14F-4D97-AF65-F5344CB8AC3E}">
        <p14:creationId xmlns:p14="http://schemas.microsoft.com/office/powerpoint/2010/main" val="3979956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arrastrar el objeto desde la jerarquía al gestor de archivos.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mantener una buena organización todos los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situarán en una carpeta llamada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B217E6-0105-4979-9666-FDD6D651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70" y="2274966"/>
            <a:ext cx="6658860" cy="42577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AC80FC6-7388-4525-9940-B096CEF65889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5373216"/>
            <a:ext cx="936104" cy="13384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64589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D2ABBDF0-7C06-411E-BFF1-913738FE930F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jerarquía se indica que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proviene de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mostrando su nombre en color azul.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gestor de archivos aparece una previsualización del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seleccionar 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inspector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ver sus características y componentes.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B217E6-0105-4979-9666-FDD6D6512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1" r="81360" b="71205"/>
          <a:stretch/>
        </p:blipFill>
        <p:spPr>
          <a:xfrm>
            <a:off x="3256485" y="2414029"/>
            <a:ext cx="1984629" cy="14401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F7CC73-98AB-4B1F-A50C-4FC898852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0" t="63007" r="75959" b="19731"/>
          <a:stretch/>
        </p:blipFill>
        <p:spPr>
          <a:xfrm>
            <a:off x="6950888" y="2414029"/>
            <a:ext cx="1984629" cy="14401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5AE6DA-4E84-46FE-9E1A-0DC877063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79" t="7488" r="50" b="58711"/>
          <a:stretch/>
        </p:blipFill>
        <p:spPr>
          <a:xfrm>
            <a:off x="5912845" y="4245312"/>
            <a:ext cx="2520280" cy="23011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A160AA-94B8-4473-87D6-813655AAB722}"/>
              </a:ext>
            </a:extLst>
          </p:cNvPr>
          <p:cNvCxnSpPr>
            <a:cxnSpLocks/>
          </p:cNvCxnSpPr>
          <p:nvPr/>
        </p:nvCxnSpPr>
        <p:spPr>
          <a:xfrm flipV="1">
            <a:off x="2898503" y="3443287"/>
            <a:ext cx="760885" cy="50405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FE523DD-C642-4217-8F14-A295FB4F529B}"/>
              </a:ext>
            </a:extLst>
          </p:cNvPr>
          <p:cNvCxnSpPr>
            <a:cxnSpLocks/>
          </p:cNvCxnSpPr>
          <p:nvPr/>
        </p:nvCxnSpPr>
        <p:spPr>
          <a:xfrm flipH="1" flipV="1">
            <a:off x="8323644" y="3197600"/>
            <a:ext cx="1012716" cy="49771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89292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D2ABBDF0-7C06-411E-BFF1-913738FE930F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jerarquía que proviene de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editar en la escena actual sin que esta edición afecte al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F50C73-C45D-49AE-A2CF-FDD6DE9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2198045"/>
            <a:ext cx="5486585" cy="4348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1EF675-FA50-49A4-BF93-6727A4D3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293096"/>
            <a:ext cx="2114845" cy="18957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86BB81-B764-4DF9-8EFB-E56A12D0E1E5}"/>
              </a:ext>
            </a:extLst>
          </p:cNvPr>
          <p:cNvCxnSpPr>
            <a:cxnSpLocks/>
          </p:cNvCxnSpPr>
          <p:nvPr/>
        </p:nvCxnSpPr>
        <p:spPr>
          <a:xfrm flipH="1" flipV="1">
            <a:off x="4007644" y="5350669"/>
            <a:ext cx="2155553" cy="78266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BA99CB1-2C98-476F-AAF9-70CFDAA793AF}"/>
              </a:ext>
            </a:extLst>
          </p:cNvPr>
          <p:cNvCxnSpPr>
            <a:cxnSpLocks/>
          </p:cNvCxnSpPr>
          <p:nvPr/>
        </p:nvCxnSpPr>
        <p:spPr>
          <a:xfrm flipV="1">
            <a:off x="7248128" y="3583086"/>
            <a:ext cx="1224137" cy="54220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752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D2ABBDF0-7C06-411E-BFF1-913738FE930F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editar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hacer doble clic sobre él en el gestor de archivos.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cambios sobre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replicarán en todos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proyecto que estén creados a partir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CD207B-9973-4535-B9B1-98716E6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783217"/>
            <a:ext cx="5885443" cy="37632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BAD7A52-15EB-4DA7-A30B-9AA75EA2C65C}"/>
              </a:ext>
            </a:extLst>
          </p:cNvPr>
          <p:cNvCxnSpPr>
            <a:cxnSpLocks/>
          </p:cNvCxnSpPr>
          <p:nvPr/>
        </p:nvCxnSpPr>
        <p:spPr>
          <a:xfrm>
            <a:off x="1167848" y="3068960"/>
            <a:ext cx="1224137" cy="21129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3F4BD53-8D07-4C97-8612-6874BCEC4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4" r="81790" b="75409"/>
          <a:stretch/>
        </p:blipFill>
        <p:spPr>
          <a:xfrm>
            <a:off x="8663239" y="3843040"/>
            <a:ext cx="2223865" cy="16435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C395DC2-3979-476C-96C8-28864BC7B783}"/>
              </a:ext>
            </a:extLst>
          </p:cNvPr>
          <p:cNvCxnSpPr>
            <a:cxnSpLocks/>
          </p:cNvCxnSpPr>
          <p:nvPr/>
        </p:nvCxnSpPr>
        <p:spPr>
          <a:xfrm flipH="1" flipV="1">
            <a:off x="8781728" y="4663328"/>
            <a:ext cx="216023" cy="53072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8661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D2ABBDF0-7C06-411E-BFF1-913738FE930F}"/>
              </a:ext>
            </a:extLst>
          </p:cNvPr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escena se pueden añadir todas las copias de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necesiten.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un script también se pueden añadir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sean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F4816F-ABCB-4B09-A2DA-03DD1B059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755583" y="2492694"/>
            <a:ext cx="8680834" cy="38855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006A33F-25AD-47E3-934C-17324B6AD651}"/>
              </a:ext>
            </a:extLst>
          </p:cNvPr>
          <p:cNvCxnSpPr>
            <a:cxnSpLocks/>
          </p:cNvCxnSpPr>
          <p:nvPr/>
        </p:nvCxnSpPr>
        <p:spPr>
          <a:xfrm flipH="1" flipV="1">
            <a:off x="2567608" y="3984714"/>
            <a:ext cx="432047" cy="9014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71471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Imágenes y </a:t>
            </a:r>
            <a:r>
              <a:rPr lang="es-E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prefabs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4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parte superior izquierda se encuentran las siguientes herramientas que permiten desplazarse por la escena y manipular los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misma: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Desplazar la visualización en los ejes x e y.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Desplazar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 en cualquier coordenada.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 en cualquiera de sus ejes.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Cambiar el tamaño del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 en cualquiera de sus ejes.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Cambiar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 restricciones.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Cambiar cualquier propiedad del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(posición, tamaño, rotación).</a:t>
            </a: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66000" lvl="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Cambiar el tamaño del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Collider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 objeto (solo está disponible si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 un componente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Collider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asignado).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3B852C-3D17-4D28-8ECD-6C1ADEF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2" y="2348880"/>
            <a:ext cx="968845" cy="36297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A62E652-6B17-4196-9F69-99E837FE9D51}"/>
              </a:ext>
            </a:extLst>
          </p:cNvPr>
          <p:cNvCxnSpPr>
            <a:cxnSpLocks/>
          </p:cNvCxnSpPr>
          <p:nvPr/>
        </p:nvCxnSpPr>
        <p:spPr>
          <a:xfrm flipV="1">
            <a:off x="1271464" y="2128838"/>
            <a:ext cx="957386" cy="81344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F57DE98-670A-4835-A0A9-D894E74A3C5A}"/>
              </a:ext>
            </a:extLst>
          </p:cNvPr>
          <p:cNvCxnSpPr>
            <a:cxnSpLocks/>
          </p:cNvCxnSpPr>
          <p:nvPr/>
        </p:nvCxnSpPr>
        <p:spPr>
          <a:xfrm flipV="1">
            <a:off x="1271464" y="2764631"/>
            <a:ext cx="971674" cy="66436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F12103-2264-4E47-B663-24DAD3BDCBA6}"/>
              </a:ext>
            </a:extLst>
          </p:cNvPr>
          <p:cNvCxnSpPr>
            <a:cxnSpLocks/>
          </p:cNvCxnSpPr>
          <p:nvPr/>
        </p:nvCxnSpPr>
        <p:spPr>
          <a:xfrm flipV="1">
            <a:off x="1271464" y="3443288"/>
            <a:ext cx="957386" cy="41776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26742BA-6A5E-41CF-876A-8F1F676191A7}"/>
              </a:ext>
            </a:extLst>
          </p:cNvPr>
          <p:cNvCxnSpPr>
            <a:cxnSpLocks/>
          </p:cNvCxnSpPr>
          <p:nvPr/>
        </p:nvCxnSpPr>
        <p:spPr>
          <a:xfrm flipV="1">
            <a:off x="1271464" y="4077072"/>
            <a:ext cx="936104" cy="21602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87BFDEF-B103-4A68-B72D-352473B6D36E}"/>
              </a:ext>
            </a:extLst>
          </p:cNvPr>
          <p:cNvCxnSpPr>
            <a:cxnSpLocks/>
          </p:cNvCxnSpPr>
          <p:nvPr/>
        </p:nvCxnSpPr>
        <p:spPr>
          <a:xfrm>
            <a:off x="1278608" y="4753719"/>
            <a:ext cx="950242" cy="4343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AE237EF-0797-4235-95A4-6FF75822B437}"/>
              </a:ext>
            </a:extLst>
          </p:cNvPr>
          <p:cNvCxnSpPr>
            <a:cxnSpLocks/>
          </p:cNvCxnSpPr>
          <p:nvPr/>
        </p:nvCxnSpPr>
        <p:spPr>
          <a:xfrm>
            <a:off x="1271464" y="5157192"/>
            <a:ext cx="957386" cy="28803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6C56F89-ADA3-44B4-909C-17573367C342}"/>
              </a:ext>
            </a:extLst>
          </p:cNvPr>
          <p:cNvCxnSpPr>
            <a:cxnSpLocks/>
          </p:cNvCxnSpPr>
          <p:nvPr/>
        </p:nvCxnSpPr>
        <p:spPr>
          <a:xfrm>
            <a:off x="1271464" y="5661248"/>
            <a:ext cx="957386" cy="50405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8353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herramientas anteriores que permiten modificar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escena, al seleccionarlas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mostrarán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facilitar la manipulación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5FB96-8529-4488-B40A-F5350DF3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376" y="2928787"/>
            <a:ext cx="807247" cy="30243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33A08B-A57A-4F76-9230-30162E7E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493" y="2642229"/>
            <a:ext cx="1478743" cy="14234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0A7733-3B2A-4935-B0E8-3922090D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42" y="4325603"/>
            <a:ext cx="1432676" cy="13405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70452E-712D-4555-83BC-1A1AD9EBB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3074174" y="5194368"/>
            <a:ext cx="1446496" cy="13543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FA4F08-B4D1-480C-B89D-E50A2F00B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0" r="11234"/>
          <a:stretch/>
        </p:blipFill>
        <p:spPr>
          <a:xfrm>
            <a:off x="9268035" y="4111799"/>
            <a:ext cx="2167701" cy="2165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4F8BB9-354A-46F4-B9C1-1E5284EB690A}"/>
              </a:ext>
            </a:extLst>
          </p:cNvPr>
          <p:cNvCxnSpPr>
            <a:cxnSpLocks/>
          </p:cNvCxnSpPr>
          <p:nvPr/>
        </p:nvCxnSpPr>
        <p:spPr>
          <a:xfrm flipV="1">
            <a:off x="6330694" y="3501008"/>
            <a:ext cx="1781530" cy="139527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6A0B71-E529-47DE-A8D4-A794EC80997D}"/>
              </a:ext>
            </a:extLst>
          </p:cNvPr>
          <p:cNvCxnSpPr>
            <a:cxnSpLocks/>
          </p:cNvCxnSpPr>
          <p:nvPr/>
        </p:nvCxnSpPr>
        <p:spPr>
          <a:xfrm>
            <a:off x="6330694" y="5683030"/>
            <a:ext cx="984506" cy="8912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42898E1-2224-4E9B-BD00-FB27077A972F}"/>
              </a:ext>
            </a:extLst>
          </p:cNvPr>
          <p:cNvCxnSpPr>
            <a:cxnSpLocks/>
          </p:cNvCxnSpPr>
          <p:nvPr/>
        </p:nvCxnSpPr>
        <p:spPr>
          <a:xfrm flipH="1" flipV="1">
            <a:off x="3743325" y="3207544"/>
            <a:ext cx="2144143" cy="646283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333AB5E-8A3A-48BF-8170-BAE94D555916}"/>
              </a:ext>
            </a:extLst>
          </p:cNvPr>
          <p:cNvCxnSpPr>
            <a:cxnSpLocks/>
          </p:cNvCxnSpPr>
          <p:nvPr/>
        </p:nvCxnSpPr>
        <p:spPr>
          <a:xfrm flipH="1">
            <a:off x="2619443" y="4184820"/>
            <a:ext cx="3277550" cy="58247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F294DBD-7091-42AB-9293-92FD406C2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081" y="2610802"/>
            <a:ext cx="1474136" cy="13727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B210226-D965-4D22-96A8-E772FBDB6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275" y="5296477"/>
            <a:ext cx="1441889" cy="14096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36A89DC-6AB9-4C14-98D1-826922E979CA}"/>
              </a:ext>
            </a:extLst>
          </p:cNvPr>
          <p:cNvCxnSpPr>
            <a:cxnSpLocks/>
          </p:cNvCxnSpPr>
          <p:nvPr/>
        </p:nvCxnSpPr>
        <p:spPr>
          <a:xfrm flipH="1">
            <a:off x="4587196" y="4523981"/>
            <a:ext cx="1264891" cy="99325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070A4C9-8215-4F41-8A58-09A5C2039CF7}"/>
              </a:ext>
            </a:extLst>
          </p:cNvPr>
          <p:cNvCxnSpPr>
            <a:cxnSpLocks/>
          </p:cNvCxnSpPr>
          <p:nvPr/>
        </p:nvCxnSpPr>
        <p:spPr>
          <a:xfrm flipV="1">
            <a:off x="6310457" y="4881853"/>
            <a:ext cx="2900022" cy="36209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1857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Manejo de Unity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punto pivote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será a partir del cual se ejecutarán los cambios sobre ellos.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punto pivote por defecto se encuentra en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 del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 eso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gizmo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las herramientas anteriores se dibuja desde el centro del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punto pivote no se puede cambiar de sitio.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33A08B-A57A-4F76-9230-30162E7E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968" y="3973058"/>
            <a:ext cx="1825828" cy="17575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0A7733-3B2A-4935-B0E8-3922090D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26" y="4024249"/>
            <a:ext cx="1768948" cy="16551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70452E-712D-4555-83BC-1A1AD9EBB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8258204" y="4015717"/>
            <a:ext cx="1786012" cy="16722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50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25724</TotalTime>
  <Words>3999</Words>
  <Application>Microsoft Office PowerPoint</Application>
  <PresentationFormat>Panorámica</PresentationFormat>
  <Paragraphs>478</Paragraphs>
  <Slides>68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4" baseType="lpstr">
      <vt:lpstr>Arial</vt:lpstr>
      <vt:lpstr>Calibri</vt:lpstr>
      <vt:lpstr>Gill Sans MT</vt:lpstr>
      <vt:lpstr>Wingdings</vt:lpstr>
      <vt:lpstr>Wingdings 2</vt:lpstr>
      <vt:lpstr>Dividendo</vt:lpstr>
      <vt:lpstr>UD9.3 Desarrollo de videojuegos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UD9.3 Desarrollo de videojuegos - PMM</dc:title>
  <dc:creator>Alex Torres</dc:creator>
  <cp:lastModifiedBy>Alex Torres</cp:lastModifiedBy>
  <cp:revision>917</cp:revision>
  <dcterms:created xsi:type="dcterms:W3CDTF">2019-09-01T11:20:16Z</dcterms:created>
  <dcterms:modified xsi:type="dcterms:W3CDTF">2024-01-19T08:12:04Z</dcterms:modified>
</cp:coreProperties>
</file>